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qGG+Irpituav+VVbdrUOkAIbP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0C0F"/>
    <a:srgbClr val="A8120D"/>
    <a:srgbClr val="C0160E"/>
    <a:srgbClr val="FFA936"/>
    <a:srgbClr val="BEE4E3"/>
    <a:srgbClr val="E1C1D4"/>
    <a:srgbClr val="4610A0"/>
    <a:srgbClr val="E19BD8"/>
    <a:srgbClr val="890808"/>
    <a:srgbClr val="CC4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/>
    <p:restoredTop sz="94435"/>
  </p:normalViewPr>
  <p:slideViewPr>
    <p:cSldViewPr snapToGrid="0">
      <p:cViewPr varScale="1">
        <p:scale>
          <a:sx n="93" d="100"/>
          <a:sy n="93" d="100"/>
        </p:scale>
        <p:origin x="13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0676" cy="1833880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gAB4N9MAuw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A1fs4cJj3CM" TargetMode="Externa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cnews.go.com/US/photographing-total-solar-eclipse-smartphone/story?id=49110406" TargetMode="Externa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275onafcdCY" TargetMode="Externa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KXAVHgRY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hyperlink" Target="https://www.youtube.com/watch?v=4Phf6UzEZZ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nsketcher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ence.nasa.gov/eclipses/citizen-science/" TargetMode="External"/><Relationship Id="rId5" Type="http://schemas.openxmlformats.org/officeDocument/2006/relationships/hyperlink" Target="https://observer.globe.gov/" TargetMode="External"/><Relationship Id="rId4" Type="http://schemas.openxmlformats.org/officeDocument/2006/relationships/hyperlink" Target="https://eclipsesoundscape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hyperlink" Target="https://www.youtube.com/watch?v=-fSAJ3OQj3U" TargetMode="External"/><Relationship Id="rId4" Type="http://schemas.openxmlformats.org/officeDocument/2006/relationships/hyperlink" Target="https://www.youtube.com/watch?v=f_XMnU7Ad40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VwWofUFl3k" TargetMode="External"/><Relationship Id="rId3" Type="http://schemas.openxmlformats.org/officeDocument/2006/relationships/image" Target="../media/image5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hyperlink" Target="https://www.kgw.com/article/news/eclipse/eclipse-traffic-already-hits-central-oregon/464948514" TargetMode="Externa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988" y="41173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Lec</a:t>
            </a:r>
            <a:r>
              <a:rPr lang="en-US" b="1" dirty="0"/>
              <a:t> 7: How to Observe an Eclipse</a:t>
            </a:r>
            <a:endParaRPr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457200" y="1979521"/>
            <a:ext cx="3962400" cy="200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Lunar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Partial/Annular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Total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AutoNum type="arabicParenR"/>
            </a:pPr>
            <a:r>
              <a:rPr lang="en-US" sz="2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/>
          </a:p>
        </p:txBody>
      </p:sp>
      <p:pic>
        <p:nvPicPr>
          <p:cNvPr id="98" name="Google Shape;98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27613" y="2055461"/>
            <a:ext cx="3657600" cy="284334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5638800" y="2209800"/>
            <a:ext cx="2895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2019 eclipse, Chile, Washington Post</a:t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114800"/>
            <a:ext cx="42672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0" y="-16932"/>
            <a:ext cx="9143206" cy="9455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Fun Pictures: Things with Holes</a:t>
            </a:r>
            <a:endParaRPr dirty="0"/>
          </a:p>
        </p:txBody>
      </p:sp>
      <p:pic>
        <p:nvPicPr>
          <p:cNvPr id="187" name="Google Shape;18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066801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45" y="1321263"/>
            <a:ext cx="3185322" cy="179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228601" y="111374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Dyer Observatory, Vanderbilt, 2017</a:t>
            </a:r>
            <a:endParaRPr/>
          </a:p>
        </p:txBody>
      </p:sp>
      <p:sp>
        <p:nvSpPr>
          <p:cNvPr id="190" name="Google Shape;190;p10"/>
          <p:cNvSpPr txBox="1"/>
          <p:nvPr/>
        </p:nvSpPr>
        <p:spPr>
          <a:xfrm>
            <a:off x="5957024" y="3185208"/>
            <a:ext cx="3112651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KNKX Public Radio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6351876" y="3903741"/>
            <a:ext cx="2692399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1.5’ </a:t>
            </a:r>
            <a:r>
              <a:rPr lang="en-US" sz="20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pinhole projectors</a:t>
            </a:r>
            <a:endParaRPr dirty="0"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873" y="4637314"/>
            <a:ext cx="9144000" cy="22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381000" y="6440620"/>
            <a:ext cx="2810934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one with big holes!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3589867" y="5917400"/>
            <a:ext cx="1447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Spoon with holes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8229600" y="6096000"/>
            <a:ext cx="1125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Fingers!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1295400" y="4954192"/>
            <a:ext cx="1066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Straw hat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3440376" y="954283"/>
            <a:ext cx="2133599" cy="92333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Experiment in advance with uneclipsed sun!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905933" y="3924877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colander</a:t>
            </a:r>
            <a:endParaRPr/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22786" y="2130285"/>
            <a:ext cx="2051189" cy="14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3311222" y="3578822"/>
            <a:ext cx="2474315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Scandalousbob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FYI 1’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youtube.com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3809999" y="3113007"/>
            <a:ext cx="17639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Leaf patterns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-63778" y="-95552"/>
            <a:ext cx="33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465666" y="128588"/>
            <a:ext cx="8219547" cy="1167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Binoculars &amp; Telescopes</a:t>
            </a:r>
            <a:endParaRPr dirty="0"/>
          </a:p>
        </p:txBody>
      </p:sp>
      <p:sp>
        <p:nvSpPr>
          <p:cNvPr id="208" name="Google Shape;208;p11"/>
          <p:cNvSpPr txBox="1"/>
          <p:nvPr/>
        </p:nvSpPr>
        <p:spPr>
          <a:xfrm>
            <a:off x="891771" y="5656877"/>
            <a:ext cx="7165722" cy="954107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the image BUT: </a:t>
            </a: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Watch temperature of binoculars </a:t>
            </a: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– may get hot!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32378"/>
            <a:ext cx="621586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149478" y="1473955"/>
            <a:ext cx="2514600" cy="3674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 b="1"/>
              <a:t>Bring a good tripod!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/>
              <a:t>Have good mount adaptor </a:t>
            </a:r>
            <a:endParaRPr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211" name="Google Shape;211;p11"/>
          <p:cNvSpPr txBox="1"/>
          <p:nvPr/>
        </p:nvSpPr>
        <p:spPr>
          <a:xfrm>
            <a:off x="4474632" y="4941910"/>
            <a:ext cx="3657599" cy="400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Whenisthenexteclipse.com</a:t>
            </a:r>
            <a:endParaRPr sz="2000" i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3694428" y="1800224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Make a screen</a:t>
            </a:r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4575438" y="3161165"/>
            <a:ext cx="1164168" cy="92333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Remove ONE lens cap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1066800" y="47897"/>
            <a:ext cx="7685087" cy="7903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Solar Filters</a:t>
            </a:r>
            <a:endParaRPr dirty="0"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273844" y="838200"/>
            <a:ext cx="8870156" cy="266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If you can see 0.01% of the Sun: </a:t>
            </a:r>
            <a:r>
              <a:rPr lang="en-US" sz="2400" b="1" i="1" dirty="0"/>
              <a:t>use a filter!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 dirty="0"/>
              <a:t>Buy custom mylar film, make cardboard “sleeve”, put OVER </a:t>
            </a:r>
            <a:r>
              <a:rPr lang="en-US" sz="2400" b="1" i="1" u="sng" dirty="0"/>
              <a:t>objective (front)</a:t>
            </a:r>
            <a:r>
              <a:rPr lang="en-US" sz="2400" b="1" i="1" dirty="0"/>
              <a:t> lens, $25-30/sheet</a:t>
            </a:r>
          </a:p>
          <a:p>
            <a:pPr marL="798513" lvl="1" indent="-341313">
              <a:spcBef>
                <a:spcPts val="800"/>
              </a:spcBef>
              <a:buSzPts val="2400"/>
              <a:buChar char="•"/>
            </a:pPr>
            <a:r>
              <a:rPr lang="en-US" sz="2400" b="1" i="1" u="sng" dirty="0">
                <a:solidFill>
                  <a:srgbClr val="C00000"/>
                </a:solidFill>
              </a:rPr>
              <a:t>-- order as far in advance as possible!</a:t>
            </a:r>
            <a:endParaRPr sz="3200" i="1" u="sng" dirty="0">
              <a:solidFill>
                <a:srgbClr val="C0000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 dirty="0"/>
              <a:t>Use on telescopes, binoculars, cameras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 dirty="0"/>
              <a:t>**</a:t>
            </a:r>
            <a:r>
              <a:rPr lang="en-US" sz="2800" b="1" i="1" dirty="0">
                <a:solidFill>
                  <a:srgbClr val="7472E8"/>
                </a:solidFill>
              </a:rPr>
              <a:t>Use rubber bands or tape </a:t>
            </a:r>
            <a:r>
              <a:rPr lang="en-US" sz="2400" b="1" i="1" dirty="0"/>
              <a:t>to secure filter!</a:t>
            </a:r>
            <a:endParaRPr dirty="0"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688503"/>
            <a:ext cx="4191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3686846"/>
            <a:ext cx="4103687" cy="3077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>
            <a:spLocks noGrp="1"/>
          </p:cNvSpPr>
          <p:nvPr>
            <p:ph type="body" idx="1"/>
          </p:nvPr>
        </p:nvSpPr>
        <p:spPr>
          <a:xfrm>
            <a:off x="431800" y="1905000"/>
            <a:ext cx="3929273" cy="39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Commercial glass ``neutral density” (grey) solar filter on telescope or camera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$20-100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Won’t fall or blow off</a:t>
            </a:r>
            <a:endParaRPr/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138" y="1447800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2678" y="3886200"/>
            <a:ext cx="2415921" cy="259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Glass Filters for Scopes</a:t>
            </a:r>
            <a:endParaRPr dirty="0"/>
          </a:p>
        </p:txBody>
      </p:sp>
      <p:sp>
        <p:nvSpPr>
          <p:cNvPr id="232" name="Google Shape;232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7924800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H-alpha Filters</a:t>
            </a:r>
            <a:endParaRPr dirty="0"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3657600" cy="464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Only lets through narrow wavelength of light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Tuned to a </a:t>
            </a:r>
            <a:r>
              <a:rPr lang="en-US" sz="2400" b="1">
                <a:solidFill>
                  <a:srgbClr val="C00000"/>
                </a:solidFill>
              </a:rPr>
              <a:t>red hydrogen emission line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i="1">
                <a:solidFill>
                  <a:srgbClr val="7030A0"/>
                </a:solidFill>
              </a:rPr>
              <a:t>See prominences, active regions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Can cost hundreds </a:t>
            </a:r>
            <a:r>
              <a:rPr lang="en-US" b="1"/>
              <a:t>of $</a:t>
            </a: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3318936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1202268"/>
            <a:ext cx="1981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2133600" y="6119970"/>
            <a:ext cx="2819400" cy="646331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Astronomy Club of Asheville NC</a:t>
            </a:r>
            <a:endParaRPr/>
          </a:p>
        </p:txBody>
      </p:sp>
      <p:sp>
        <p:nvSpPr>
          <p:cNvPr id="242" name="Google Shape;242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-8467" y="16933"/>
            <a:ext cx="9144000" cy="844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Simple Photography</a:t>
            </a:r>
            <a:endParaRPr dirty="0"/>
          </a:p>
        </p:txBody>
      </p:sp>
      <p:sp>
        <p:nvSpPr>
          <p:cNvPr id="248" name="Google Shape;248;p15"/>
          <p:cNvSpPr txBox="1">
            <a:spLocks noGrp="1"/>
          </p:cNvSpPr>
          <p:nvPr>
            <p:ph type="body" idx="1"/>
          </p:nvPr>
        </p:nvSpPr>
        <p:spPr>
          <a:xfrm>
            <a:off x="152400" y="861049"/>
            <a:ext cx="5029200" cy="5127936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Again need </a:t>
            </a:r>
            <a:r>
              <a:rPr lang="en-US" sz="2800" b="1" i="1" dirty="0">
                <a:solidFill>
                  <a:srgbClr val="C00000"/>
                </a:solidFill>
              </a:rPr>
              <a:t>certified filter</a:t>
            </a:r>
            <a:r>
              <a:rPr lang="en-US" sz="2800" b="1" dirty="0"/>
              <a:t> </a:t>
            </a:r>
            <a:r>
              <a:rPr lang="en-US" sz="2800" dirty="0"/>
              <a:t>over camera objective </a:t>
            </a:r>
            <a:r>
              <a:rPr lang="en-US" b="1" dirty="0"/>
              <a:t>(front) </a:t>
            </a:r>
            <a:r>
              <a:rPr lang="en-US" sz="2800" dirty="0"/>
              <a:t>lens 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Need </a:t>
            </a:r>
            <a:r>
              <a:rPr lang="en-US" sz="2800" b="1" dirty="0">
                <a:solidFill>
                  <a:srgbClr val="7030A0"/>
                </a:solidFill>
              </a:rPr>
              <a:t>tripod, no vibration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>
                <a:solidFill>
                  <a:srgbClr val="C00000"/>
                </a:solidFill>
              </a:rPr>
              <a:t>Don’t look at the sun!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Try </a:t>
            </a:r>
            <a:r>
              <a:rPr lang="en-US" sz="2800" dirty="0" err="1">
                <a:solidFill>
                  <a:srgbClr val="0070C0"/>
                </a:solidFill>
              </a:rPr>
              <a:t>halide.com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app on </a:t>
            </a:r>
            <a:r>
              <a:rPr lang="en-US" sz="2800" dirty="0" err="1"/>
              <a:t>iphone</a:t>
            </a:r>
            <a:endParaRPr sz="28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Controls camera settings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Try time lapse photos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Sun’s image will be SMALL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i="1" dirty="0"/>
              <a:t>For partial/annular eclipse </a:t>
            </a:r>
            <a:r>
              <a:rPr lang="en-US" sz="2000" b="1" i="1" dirty="0"/>
              <a:t>practice </a:t>
            </a:r>
            <a:r>
              <a:rPr lang="en-US" sz="2000" i="1" dirty="0"/>
              <a:t>on uneclipsed sun</a:t>
            </a:r>
            <a:endParaRPr sz="2400" i="1" dirty="0"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600202"/>
            <a:ext cx="3342746" cy="21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066" y="3845860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5"/>
          <p:cNvSpPr txBox="1"/>
          <p:nvPr/>
        </p:nvSpPr>
        <p:spPr>
          <a:xfrm>
            <a:off x="838200" y="5988985"/>
            <a:ext cx="36576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1.2’ </a:t>
            </a:r>
            <a:r>
              <a:rPr lang="en-US" sz="18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– how to photograph eclipse with cell phone</a:t>
            </a:r>
            <a:endParaRPr dirty="0"/>
          </a:p>
        </p:txBody>
      </p:sp>
      <p:sp>
        <p:nvSpPr>
          <p:cNvPr id="252" name="Google Shape;252;p15"/>
          <p:cNvSpPr txBox="1"/>
          <p:nvPr/>
        </p:nvSpPr>
        <p:spPr>
          <a:xfrm>
            <a:off x="4656666" y="5988985"/>
            <a:ext cx="447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Keep the flash off!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Shoot through </a:t>
            </a:r>
            <a:r>
              <a:rPr lang="en-US" sz="18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binoculars</a:t>
            </a:r>
            <a:r>
              <a:rPr lang="en-US" sz="18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(filter in </a:t>
            </a:r>
            <a:r>
              <a:rPr lang="en-US" sz="1800" b="1" i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front!</a:t>
            </a:r>
            <a:r>
              <a:rPr lang="en-US" sz="18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3" name="Google Shape;253;p15"/>
          <p:cNvSpPr txBox="1"/>
          <p:nvPr/>
        </p:nvSpPr>
        <p:spPr>
          <a:xfrm>
            <a:off x="-8467" y="102934"/>
            <a:ext cx="2212824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2540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Advanced Photography</a:t>
            </a:r>
            <a:endParaRPr dirty="0"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25400" y="838199"/>
            <a:ext cx="4013200" cy="6019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Use a single lens reflex (SLR) camera +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200-800mm telephoto lens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dirty="0"/>
              <a:t>solar filter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/>
              <a:t>lightweight </a:t>
            </a:r>
            <a:r>
              <a:rPr lang="en-US" sz="2400" dirty="0"/>
              <a:t>+ good </a:t>
            </a:r>
            <a:r>
              <a:rPr lang="en-US" sz="2400" b="1" dirty="0"/>
              <a:t>tripod + cable release / remote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u="sng" dirty="0"/>
              <a:t>Manual</a:t>
            </a:r>
            <a:r>
              <a:rPr lang="en-US" sz="2400" dirty="0"/>
              <a:t> focus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Affected by filter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Turn off anti-vibration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High resolution mode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dirty="0"/>
              <a:t>PRACTICE!!</a:t>
            </a:r>
            <a:endParaRPr dirty="0"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1276879"/>
            <a:ext cx="3048000" cy="24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/>
        </p:nvSpPr>
        <p:spPr>
          <a:xfrm>
            <a:off x="4038600" y="3953139"/>
            <a:ext cx="5105400" cy="1938992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Need to combat </a:t>
            </a:r>
            <a:r>
              <a:rPr lang="en-US" sz="2000" b="1" i="1" u="sng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camera shake</a:t>
            </a: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  Use fast shutter speed, try f/8 (or “faster”).  With 600mm lens, want shutter speed like focal length (1/600</a:t>
            </a:r>
            <a:r>
              <a:rPr lang="en-US" sz="2000" b="1" baseline="300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sec) without cable release.  Adjust ASA if needed.  Depends on filter qualities.</a:t>
            </a:r>
            <a:endParaRPr dirty="0"/>
          </a:p>
        </p:txBody>
      </p:sp>
      <p:sp>
        <p:nvSpPr>
          <p:cNvPr id="262" name="Google Shape;262;p16"/>
          <p:cNvSpPr txBox="1"/>
          <p:nvPr/>
        </p:nvSpPr>
        <p:spPr>
          <a:xfrm>
            <a:off x="4210878" y="6060436"/>
            <a:ext cx="44196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Practice</a:t>
            </a:r>
            <a:r>
              <a:rPr lang="en-US" sz="24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on uneclipsed sun!</a:t>
            </a:r>
            <a:endParaRPr dirty="0"/>
          </a:p>
        </p:txBody>
      </p:sp>
      <p:sp>
        <p:nvSpPr>
          <p:cNvPr id="263" name="Google Shape;263;p16"/>
          <p:cNvSpPr txBox="1"/>
          <p:nvPr/>
        </p:nvSpPr>
        <p:spPr>
          <a:xfrm>
            <a:off x="7086600" y="1524000"/>
            <a:ext cx="1828800" cy="1754326"/>
          </a:xfrm>
          <a:prstGeom prst="rect">
            <a:avLst/>
          </a:prstGeom>
          <a:solidFill>
            <a:srgbClr val="BEE4E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Take a spare camera battery – only 1 chance!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memory card!</a:t>
            </a:r>
            <a:endParaRPr dirty="0"/>
          </a:p>
        </p:txBody>
      </p:sp>
      <p:sp>
        <p:nvSpPr>
          <p:cNvPr id="264" name="Google Shape;264;p16"/>
          <p:cNvSpPr txBox="1"/>
          <p:nvPr/>
        </p:nvSpPr>
        <p:spPr>
          <a:xfrm>
            <a:off x="0" y="0"/>
            <a:ext cx="21390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185708"/>
            <a:ext cx="3657600" cy="204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457200" y="228967"/>
            <a:ext cx="8000100" cy="95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Photography During Eclipse</a:t>
            </a:r>
            <a:endParaRPr dirty="0"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6324600" cy="53340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 settings </a:t>
            </a:r>
            <a:r>
              <a:rPr lang="en-US" sz="2800" b="1"/>
              <a:t>found in practice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Start: </a:t>
            </a:r>
            <a:r>
              <a:rPr lang="en-US" sz="2800" i="1" u="sng"/>
              <a:t>widest field of view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7030A0"/>
                </a:solidFill>
              </a:rPr>
              <a:t>Zoom in, focus </a:t>
            </a:r>
            <a:r>
              <a:rPr lang="en-US" sz="2800" b="1">
                <a:solidFill>
                  <a:srgbClr val="7030A0"/>
                </a:solidFill>
              </a:rPr>
              <a:t>manually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u="sng"/>
              <a:t>5’ intervals</a:t>
            </a:r>
            <a:r>
              <a:rPr lang="en-US" sz="2800"/>
              <a:t> in partial phase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Need to </a:t>
            </a:r>
            <a:r>
              <a:rPr lang="en-US" sz="2400" b="1"/>
              <a:t>repoint</a:t>
            </a:r>
            <a:r>
              <a:rPr lang="en-US" sz="2400"/>
              <a:t> camera to follow Sun!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OR get </a:t>
            </a:r>
            <a:r>
              <a:rPr lang="en-US" sz="2400" i="1">
                <a:solidFill>
                  <a:srgbClr val="7030A0"/>
                </a:solidFill>
              </a:rPr>
              <a:t>STAR TRACKER </a:t>
            </a:r>
            <a:r>
              <a:rPr lang="en-US" sz="2400"/>
              <a:t>(to follow Sun) - $200-400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If annular, take lots of images during 2-4’ annularity </a:t>
            </a:r>
            <a:r>
              <a:rPr lang="en-US" sz="2400" i="1"/>
              <a:t>(use cable/remote)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>
                <a:solidFill>
                  <a:srgbClr val="C00000"/>
                </a:solidFill>
              </a:rPr>
              <a:t>Try to automate pictures as you can so you can enjoy the eclipse!</a:t>
            </a:r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8213" y="3954070"/>
            <a:ext cx="1628373" cy="12526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/>
        </p:nvSpPr>
        <p:spPr>
          <a:xfrm>
            <a:off x="6629400" y="5224999"/>
            <a:ext cx="2514600" cy="14772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FYI Detailed 20’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video,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Peter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Zelinka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on partial/annular  eclipse photography</a:t>
            </a:r>
            <a:endParaRPr dirty="0"/>
          </a:p>
        </p:txBody>
      </p:sp>
      <p:sp>
        <p:nvSpPr>
          <p:cNvPr id="274" name="Google Shape;274;p17"/>
          <p:cNvSpPr txBox="1"/>
          <p:nvPr/>
        </p:nvSpPr>
        <p:spPr>
          <a:xfrm>
            <a:off x="7103262" y="3198703"/>
            <a:ext cx="1675605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Star Tracker</a:t>
            </a:r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457989" y="282688"/>
            <a:ext cx="8228100" cy="1014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Videorecording</a:t>
            </a:r>
            <a:r>
              <a:rPr lang="en-US" b="1" dirty="0"/>
              <a:t> an Eclipse</a:t>
            </a:r>
            <a:endParaRPr dirty="0"/>
          </a:p>
        </p:txBody>
      </p:sp>
      <p:sp>
        <p:nvSpPr>
          <p:cNvPr id="281" name="Google Shape;281;p18"/>
          <p:cNvSpPr txBox="1">
            <a:spLocks noGrp="1"/>
          </p:cNvSpPr>
          <p:nvPr>
            <p:ph type="body" idx="1"/>
          </p:nvPr>
        </p:nvSpPr>
        <p:spPr>
          <a:xfrm>
            <a:off x="1" y="1296988"/>
            <a:ext cx="4140200" cy="55610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Good for </a:t>
            </a:r>
            <a:r>
              <a:rPr lang="en-US" dirty="0">
                <a:solidFill>
                  <a:srgbClr val="7030A0"/>
                </a:solidFill>
              </a:rPr>
              <a:t>crowd, animal reactions, sounds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Partial phase – </a:t>
            </a:r>
            <a:r>
              <a:rPr lang="en-US" i="1" dirty="0"/>
              <a:t>only for shots WITH FILTER from time to time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Totality or annularity – </a:t>
            </a:r>
            <a:r>
              <a:rPr lang="en-US" u="sng" dirty="0"/>
              <a:t>yes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 dirty="0">
                <a:solidFill>
                  <a:srgbClr val="C00000"/>
                </a:solidFill>
              </a:rPr>
              <a:t>remember crowd reactions, too!</a:t>
            </a:r>
            <a:endParaRPr dirty="0"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1" y="1676400"/>
            <a:ext cx="48006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4267200" y="5029200"/>
            <a:ext cx="44180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MIT partial eclipse watch (63%), Aug. 17, 2021.  Photo: Maia Weinstock/MIT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0" y="418888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7.3 Observing a TOTAL Eclipse</a:t>
            </a:r>
            <a:endParaRPr dirty="0"/>
          </a:p>
        </p:txBody>
      </p:sp>
      <p:sp>
        <p:nvSpPr>
          <p:cNvPr id="290" name="Google Shape;290;p19"/>
          <p:cNvSpPr txBox="1">
            <a:spLocks noGrp="1"/>
          </p:cNvSpPr>
          <p:nvPr>
            <p:ph type="body" idx="1"/>
          </p:nvPr>
        </p:nvSpPr>
        <p:spPr>
          <a:xfrm>
            <a:off x="277754" y="1534330"/>
            <a:ext cx="3393098" cy="5244485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400" b="1" u="sng" dirty="0">
                <a:solidFill>
                  <a:schemeClr val="tx1"/>
                </a:solidFill>
              </a:rPr>
              <a:t>GO</a:t>
            </a:r>
            <a:r>
              <a:rPr lang="en-US" sz="4000" b="1" u="sng" dirty="0">
                <a:solidFill>
                  <a:srgbClr val="C00000"/>
                </a:solidFill>
              </a:rPr>
              <a:t> TO TOTALITY!</a:t>
            </a:r>
            <a:endParaRPr dirty="0"/>
          </a:p>
          <a:p>
            <a:pPr marL="341313" lvl="0" indent="-87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endParaRPr sz="4000" b="1" u="sng" dirty="0">
              <a:solidFill>
                <a:srgbClr val="C0000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BE </a:t>
            </a:r>
            <a:r>
              <a:rPr lang="en-US" b="1" u="sng" dirty="0">
                <a:solidFill>
                  <a:srgbClr val="7030A0"/>
                </a:solidFill>
              </a:rPr>
              <a:t>MOBILE</a:t>
            </a:r>
            <a:r>
              <a:rPr lang="en-US" b="1" dirty="0"/>
              <a:t> IN CASE OF CLOUDS!</a:t>
            </a: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 u="sng" dirty="0">
                <a:solidFill>
                  <a:srgbClr val="FF0000"/>
                </a:solidFill>
              </a:rPr>
              <a:t>PLAN FOR </a:t>
            </a:r>
            <a:r>
              <a:rPr lang="en-US" b="1" i="1" u="sng" dirty="0">
                <a:solidFill>
                  <a:srgbClr val="7030A0"/>
                </a:solidFill>
              </a:rPr>
              <a:t>TRAFFIC</a:t>
            </a:r>
            <a:r>
              <a:rPr lang="en-US" b="1" i="1" dirty="0">
                <a:solidFill>
                  <a:srgbClr val="7030A0"/>
                </a:solidFill>
              </a:rPr>
              <a:t>!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219200"/>
            <a:ext cx="4648200" cy="233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6918914" y="2362200"/>
            <a:ext cx="2099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statistics, April 8 </a:t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400" y="3706029"/>
            <a:ext cx="5004623" cy="30727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0" y="16933"/>
            <a:ext cx="9144000" cy="785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 7.1 Lunar Eclipses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0" y="802745"/>
            <a:ext cx="9144000" cy="5902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Lunar eclipse are easy – no eye protection needed!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They can take up to 3 hours, so be patient.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Binoculars or a small telescope can help – you want the WHOLE Moon in your field of view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Look up key moments and “depth” (amount of darkening) at </a:t>
            </a:r>
            <a:r>
              <a:rPr lang="en-US" sz="2400" dirty="0" err="1"/>
              <a:t>timeanddate.com</a:t>
            </a:r>
            <a:r>
              <a:rPr lang="en-US" sz="2400" dirty="0"/>
              <a:t> etc.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Key moments for a TOTAL lunar eclipse:</a:t>
            </a:r>
            <a:endParaRPr dirty="0"/>
          </a:p>
          <a:p>
            <a:pPr marL="741363" lvl="1" indent="-284163">
              <a:buSzPts val="2000"/>
            </a:pPr>
            <a:r>
              <a:rPr lang="en-US" sz="2000" b="1" dirty="0">
                <a:solidFill>
                  <a:srgbClr val="424242"/>
                </a:solidFill>
              </a:rPr>
              <a:t>P1</a:t>
            </a:r>
            <a:r>
              <a:rPr lang="en-US" sz="2000" dirty="0"/>
              <a:t> - </a:t>
            </a:r>
            <a:r>
              <a:rPr lang="en-US" sz="2000" i="1" dirty="0">
                <a:solidFill>
                  <a:srgbClr val="0070C0"/>
                </a:solidFill>
              </a:rPr>
              <a:t>Penumbral</a:t>
            </a:r>
            <a:r>
              <a:rPr lang="en-US" sz="2000" dirty="0">
                <a:solidFill>
                  <a:srgbClr val="0070C0"/>
                </a:solidFill>
              </a:rPr>
              <a:t> phase begins (shading subtle)</a:t>
            </a:r>
            <a:endParaRPr dirty="0">
              <a:solidFill>
                <a:srgbClr val="0070C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u="sng" dirty="0">
                <a:solidFill>
                  <a:srgbClr val="FFA936"/>
                </a:solidFill>
              </a:rPr>
              <a:t>U1</a:t>
            </a:r>
            <a:r>
              <a:rPr lang="en-US" sz="2000" u="sng" dirty="0"/>
              <a:t> </a:t>
            </a:r>
            <a:r>
              <a:rPr lang="en-US" sz="2000" b="1" u="sng" dirty="0"/>
              <a:t>- First contact</a:t>
            </a:r>
            <a:r>
              <a:rPr lang="en-US" sz="2000" b="1" dirty="0"/>
              <a:t>: </a:t>
            </a:r>
            <a:r>
              <a:rPr lang="en-US" sz="2000" i="1" dirty="0">
                <a:solidFill>
                  <a:srgbClr val="7030A0"/>
                </a:solidFill>
              </a:rPr>
              <a:t>umbral</a:t>
            </a:r>
            <a:r>
              <a:rPr lang="en-US" sz="2000" dirty="0">
                <a:solidFill>
                  <a:srgbClr val="7030A0"/>
                </a:solidFill>
              </a:rPr>
              <a:t> phase begins</a:t>
            </a:r>
            <a:endParaRPr dirty="0">
              <a:solidFill>
                <a:srgbClr val="7030A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u="sng" dirty="0">
                <a:solidFill>
                  <a:srgbClr val="C00000"/>
                </a:solidFill>
              </a:rPr>
              <a:t>U2</a:t>
            </a:r>
            <a:r>
              <a:rPr lang="en-US" sz="2000" u="sng" dirty="0"/>
              <a:t> </a:t>
            </a:r>
            <a:r>
              <a:rPr lang="en-US" sz="2000" b="1" u="sng" dirty="0"/>
              <a:t>- Second contact</a:t>
            </a:r>
            <a:r>
              <a:rPr lang="en-US" sz="2000" b="1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Moon just </a:t>
            </a:r>
            <a:r>
              <a:rPr lang="en-US" sz="2000" i="1" dirty="0">
                <a:solidFill>
                  <a:srgbClr val="0070C0"/>
                </a:solidFill>
              </a:rPr>
              <a:t>completely covered </a:t>
            </a:r>
            <a:r>
              <a:rPr lang="en-US" sz="2000" dirty="0">
                <a:solidFill>
                  <a:srgbClr val="0070C0"/>
                </a:solidFill>
              </a:rPr>
              <a:t>by Earth’s umbra</a:t>
            </a:r>
          </a:p>
          <a:p>
            <a:pPr marL="741363" lvl="1" indent="-284163">
              <a:buSzPts val="2000"/>
            </a:pPr>
            <a:r>
              <a:rPr lang="en-US" sz="2000" dirty="0">
                <a:solidFill>
                  <a:srgbClr val="0070C0"/>
                </a:solidFill>
              </a:rPr>
              <a:t>        </a:t>
            </a:r>
            <a:r>
              <a:rPr lang="en-US" sz="2000" b="1" dirty="0">
                <a:solidFill>
                  <a:srgbClr val="890808"/>
                </a:solidFill>
              </a:rPr>
              <a:t>MID: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7F0C0F"/>
                </a:solidFill>
              </a:rPr>
              <a:t>Moon appears reddest midway between third &amp; fourth contact</a:t>
            </a:r>
          </a:p>
          <a:p>
            <a:pPr marL="741363" lvl="1" indent="-284163">
              <a:buSzPts val="2000"/>
            </a:pPr>
            <a:r>
              <a:rPr lang="en-US" sz="2000" b="1" u="sng" dirty="0">
                <a:solidFill>
                  <a:srgbClr val="C00000"/>
                </a:solidFill>
              </a:rPr>
              <a:t>U3</a:t>
            </a:r>
            <a:r>
              <a:rPr lang="en-US" sz="2000" b="1" u="sng" dirty="0"/>
              <a:t> - Third contact</a:t>
            </a:r>
            <a:r>
              <a:rPr lang="en-US" sz="2000" b="1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U3 Last moment Moon is </a:t>
            </a:r>
            <a:r>
              <a:rPr lang="en-US" sz="2000" i="1" dirty="0">
                <a:solidFill>
                  <a:srgbClr val="0070C0"/>
                </a:solidFill>
              </a:rPr>
              <a:t>completely covered </a:t>
            </a:r>
            <a:r>
              <a:rPr lang="en-US" sz="2000" dirty="0">
                <a:solidFill>
                  <a:srgbClr val="0070C0"/>
                </a:solidFill>
              </a:rPr>
              <a:t>by Earth’s umbra</a:t>
            </a:r>
            <a:endParaRPr dirty="0">
              <a:solidFill>
                <a:srgbClr val="0070C0"/>
              </a:solidFill>
            </a:endParaRPr>
          </a:p>
          <a:p>
            <a:pPr marL="741363" lvl="1" indent="-284163">
              <a:buSzPts val="2000"/>
            </a:pPr>
            <a:r>
              <a:rPr lang="en-US" sz="2000" b="1" u="sng" dirty="0">
                <a:solidFill>
                  <a:srgbClr val="FFA936"/>
                </a:solidFill>
              </a:rPr>
              <a:t>U4</a:t>
            </a:r>
            <a:r>
              <a:rPr lang="en-US" sz="2000" b="1" u="sng" dirty="0"/>
              <a:t> - Fourth contact</a:t>
            </a:r>
            <a:r>
              <a:rPr lang="en-US" sz="2000" b="1" dirty="0"/>
              <a:t>: </a:t>
            </a:r>
            <a:r>
              <a:rPr lang="en-US" sz="2000" i="1" dirty="0">
                <a:solidFill>
                  <a:srgbClr val="7030A0"/>
                </a:solidFill>
              </a:rPr>
              <a:t>Last moment </a:t>
            </a:r>
            <a:r>
              <a:rPr lang="en-US" sz="2000" dirty="0">
                <a:solidFill>
                  <a:srgbClr val="7030A0"/>
                </a:solidFill>
              </a:rPr>
              <a:t>any of Earth’s </a:t>
            </a:r>
            <a:r>
              <a:rPr lang="en-US" sz="2000" i="1" dirty="0">
                <a:solidFill>
                  <a:srgbClr val="7030A0"/>
                </a:solidFill>
              </a:rPr>
              <a:t>umbra</a:t>
            </a:r>
            <a:r>
              <a:rPr lang="en-US" sz="2000" dirty="0">
                <a:solidFill>
                  <a:srgbClr val="7030A0"/>
                </a:solidFill>
              </a:rPr>
              <a:t> covers moon</a:t>
            </a:r>
            <a:endParaRPr dirty="0">
              <a:solidFill>
                <a:srgbClr val="7030A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424242"/>
                </a:solidFill>
              </a:rPr>
              <a:t>P4</a:t>
            </a:r>
            <a:r>
              <a:rPr lang="en-US" sz="2000" dirty="0"/>
              <a:t> - </a:t>
            </a:r>
            <a:r>
              <a:rPr lang="en-US" sz="2000" i="1" dirty="0">
                <a:solidFill>
                  <a:srgbClr val="0070C0"/>
                </a:solidFill>
              </a:rPr>
              <a:t>Penumbral </a:t>
            </a:r>
            <a:r>
              <a:rPr lang="en-US" sz="2000" dirty="0">
                <a:solidFill>
                  <a:srgbClr val="0070C0"/>
                </a:solidFill>
              </a:rPr>
              <a:t>phase ends (shading subtle)</a:t>
            </a:r>
            <a:endParaRPr dirty="0">
              <a:solidFill>
                <a:srgbClr val="0070C0"/>
              </a:solidFill>
            </a:endParaRPr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dirty="0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16933"/>
            <a:ext cx="3267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sz="1600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sz="16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E345F-59F5-F24F-AB49-D5766D730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408" y="181793"/>
            <a:ext cx="1386453" cy="1024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FDCBE1-7F13-5D43-9865-697D826429FA}"/>
              </a:ext>
            </a:extLst>
          </p:cNvPr>
          <p:cNvSpPr txBox="1"/>
          <p:nvPr/>
        </p:nvSpPr>
        <p:spPr>
          <a:xfrm>
            <a:off x="7262192" y="1265391"/>
            <a:ext cx="1881808" cy="430887"/>
          </a:xfrm>
          <a:prstGeom prst="rect">
            <a:avLst/>
          </a:prstGeom>
          <a:solidFill>
            <a:srgbClr val="ABEDE7"/>
          </a:solidFill>
        </p:spPr>
        <p:txBody>
          <a:bodyPr wrap="square" rtlCol="0">
            <a:spAutoFit/>
          </a:bodyPr>
          <a:lstStyle/>
          <a:p>
            <a:r>
              <a:rPr lang="en-US" sz="1100" i="1" dirty="0"/>
              <a:t>Lunar eclipse, June 4, 2012, Sydney (Wash. Post)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8AC77-A8CF-C741-A934-84A7D29D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122" y="2994991"/>
            <a:ext cx="2473740" cy="148424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2DEE79A-5530-6E42-8387-196D07BA2FCF}"/>
              </a:ext>
            </a:extLst>
          </p:cNvPr>
          <p:cNvSpPr/>
          <p:nvPr/>
        </p:nvSpPr>
        <p:spPr>
          <a:xfrm rot="9939869">
            <a:off x="8217246" y="3080733"/>
            <a:ext cx="461026" cy="172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79F7AC6-B6FD-5943-B969-C652106B8636}"/>
              </a:ext>
            </a:extLst>
          </p:cNvPr>
          <p:cNvSpPr/>
          <p:nvPr/>
        </p:nvSpPr>
        <p:spPr>
          <a:xfrm rot="9939869">
            <a:off x="6589024" y="3386968"/>
            <a:ext cx="461026" cy="172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C20B8-85F4-C043-AD8F-47D5D1FBDCF6}"/>
              </a:ext>
            </a:extLst>
          </p:cNvPr>
          <p:cNvSpPr txBox="1"/>
          <p:nvPr/>
        </p:nvSpPr>
        <p:spPr>
          <a:xfrm>
            <a:off x="8348870" y="4137434"/>
            <a:ext cx="66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East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79666-A685-444F-9463-0C95916533E6}"/>
              </a:ext>
            </a:extLst>
          </p:cNvPr>
          <p:cNvSpPr/>
          <p:nvPr/>
        </p:nvSpPr>
        <p:spPr>
          <a:xfrm>
            <a:off x="6574873" y="4157936"/>
            <a:ext cx="675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West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/>
        </p:nvSpPr>
        <p:spPr>
          <a:xfrm>
            <a:off x="112046" y="3995630"/>
            <a:ext cx="1456558" cy="25545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Be as close to the path center as possible!  (middle ½-  2/3 good enough)</a:t>
            </a:r>
            <a:r>
              <a:rPr lang="en-US" sz="1800" i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52388" y="193926"/>
            <a:ext cx="8599500" cy="9906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2024 Eclipse in IN/KY: about 3pm EDT</a:t>
            </a:r>
            <a:endParaRPr dirty="0"/>
          </a:p>
        </p:txBody>
      </p:sp>
      <p:sp>
        <p:nvSpPr>
          <p:cNvPr id="301" name="Google Shape;301;p20"/>
          <p:cNvSpPr txBox="1"/>
          <p:nvPr/>
        </p:nvSpPr>
        <p:spPr>
          <a:xfrm>
            <a:off x="1023143" y="990601"/>
            <a:ext cx="6858000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The greatest 4 minutes in astronomy! 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4534930" y="6018765"/>
            <a:ext cx="3997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523108"/>
            <a:ext cx="6982726" cy="518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981201"/>
            <a:ext cx="2045606" cy="201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3259583" y="3945077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Mt. Vernon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2697247" y="4579863"/>
            <a:ext cx="15236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Carbondale</a:t>
            </a:r>
            <a:endParaRPr dirty="0"/>
          </a:p>
        </p:txBody>
      </p:sp>
      <p:sp>
        <p:nvSpPr>
          <p:cNvPr id="307" name="Google Shape;307;p20"/>
          <p:cNvSpPr/>
          <p:nvPr/>
        </p:nvSpPr>
        <p:spPr>
          <a:xfrm>
            <a:off x="2697247" y="5072333"/>
            <a:ext cx="12100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Cape Girardeau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7049082" y="1676996"/>
            <a:ext cx="980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Findlay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4728242" y="3432383"/>
            <a:ext cx="14648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Bloomington</a:t>
            </a:r>
            <a:endParaRPr/>
          </a:p>
        </p:txBody>
      </p:sp>
      <p:cxnSp>
        <p:nvCxnSpPr>
          <p:cNvPr id="310" name="Google Shape;310;p20"/>
          <p:cNvCxnSpPr/>
          <p:nvPr/>
        </p:nvCxnSpPr>
        <p:spPr>
          <a:xfrm rot="10800000" flipH="1">
            <a:off x="2350406" y="1676996"/>
            <a:ext cx="5678949" cy="4041668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1" name="Google Shape;311;p20"/>
          <p:cNvSpPr txBox="1"/>
          <p:nvPr/>
        </p:nvSpPr>
        <p:spPr>
          <a:xfrm rot="-2539103">
            <a:off x="4747626" y="4596662"/>
            <a:ext cx="1600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 b="1" dirty="0"/>
          </a:p>
        </p:txBody>
      </p:sp>
      <p:sp>
        <p:nvSpPr>
          <p:cNvPr id="312" name="Google Shape;312;p20"/>
          <p:cNvSpPr/>
          <p:nvPr/>
        </p:nvSpPr>
        <p:spPr>
          <a:xfrm rot="-2280707">
            <a:off x="3561586" y="2572937"/>
            <a:ext cx="14379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 b="1" dirty="0"/>
          </a:p>
        </p:txBody>
      </p:sp>
      <p:sp>
        <p:nvSpPr>
          <p:cNvPr id="313" name="Google Shape;313;p20"/>
          <p:cNvSpPr txBox="1"/>
          <p:nvPr/>
        </p:nvSpPr>
        <p:spPr>
          <a:xfrm rot="-2270268">
            <a:off x="4015395" y="3824431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5709354" y="4283631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3653C-0020-874C-AE87-C6B26CD9E978}"/>
              </a:ext>
            </a:extLst>
          </p:cNvPr>
          <p:cNvSpPr txBox="1"/>
          <p:nvPr/>
        </p:nvSpPr>
        <p:spPr>
          <a:xfrm rot="19411948">
            <a:off x="4089603" y="4833919"/>
            <a:ext cx="73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52BF62-56D0-3241-B80E-AB0DA3B05FFC}"/>
              </a:ext>
            </a:extLst>
          </p:cNvPr>
          <p:cNvSpPr/>
          <p:nvPr/>
        </p:nvSpPr>
        <p:spPr>
          <a:xfrm rot="19401329">
            <a:off x="4066310" y="3197905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F2949-9230-5241-9C02-25A3D2E4041E}"/>
              </a:ext>
            </a:extLst>
          </p:cNvPr>
          <p:cNvSpPr txBox="1"/>
          <p:nvPr/>
        </p:nvSpPr>
        <p:spPr>
          <a:xfrm rot="19549981">
            <a:off x="6217473" y="6174509"/>
            <a:ext cx="70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357F6-0974-6A4F-A38A-38F86B005AFF}"/>
              </a:ext>
            </a:extLst>
          </p:cNvPr>
          <p:cNvSpPr/>
          <p:nvPr/>
        </p:nvSpPr>
        <p:spPr>
          <a:xfrm rot="19155318">
            <a:off x="6652195" y="4148153"/>
            <a:ext cx="630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96%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2BF5B-ED86-7F48-98A5-586A804B01EC}"/>
              </a:ext>
            </a:extLst>
          </p:cNvPr>
          <p:cNvSpPr txBox="1"/>
          <p:nvPr/>
        </p:nvSpPr>
        <p:spPr>
          <a:xfrm rot="3094980">
            <a:off x="1774834" y="5421599"/>
            <a:ext cx="164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--- 115 mi. ---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02C98-A112-154B-88A3-230D35BF15F7}"/>
              </a:ext>
            </a:extLst>
          </p:cNvPr>
          <p:cNvSpPr/>
          <p:nvPr/>
        </p:nvSpPr>
        <p:spPr>
          <a:xfrm rot="3400229">
            <a:off x="6344519" y="2128414"/>
            <a:ext cx="1579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--- 115 mi. ---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A7462-9E2E-C942-A027-85FD8C8CB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946" y="4745296"/>
            <a:ext cx="2125487" cy="16027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0" y="300581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Differences from Partial/Annular Eclipse</a:t>
            </a:r>
            <a:endParaRPr dirty="0"/>
          </a:p>
        </p:txBody>
      </p:sp>
      <p:sp>
        <p:nvSpPr>
          <p:cNvPr id="321" name="Google Shape;321;p21"/>
          <p:cNvSpPr txBox="1">
            <a:spLocks noGrp="1"/>
          </p:cNvSpPr>
          <p:nvPr>
            <p:ph type="body" idx="1"/>
          </p:nvPr>
        </p:nvSpPr>
        <p:spPr>
          <a:xfrm>
            <a:off x="-228600" y="1090612"/>
            <a:ext cx="5638800" cy="56049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/>
              <a:t>You’ll have partial eclipse +: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NO FILTER DURING TOTALITY!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Moon’s </a:t>
            </a:r>
            <a:r>
              <a:rPr lang="en-US" b="1" i="1"/>
              <a:t>shadow</a:t>
            </a:r>
            <a:r>
              <a:rPr lang="en-US" b="1"/>
              <a:t> will approach first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See corona, bright stars, planets!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Local effects: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Birds get quiet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Temperature drops 20</a:t>
            </a:r>
            <a:r>
              <a:rPr lang="en-US" b="1" baseline="30000">
                <a:solidFill>
                  <a:srgbClr val="C00000"/>
                </a:solidFill>
              </a:rPr>
              <a:t>∘</a:t>
            </a:r>
            <a:r>
              <a:rPr lang="en-US" b="1">
                <a:solidFill>
                  <a:srgbClr val="C00000"/>
                </a:solidFill>
              </a:rPr>
              <a:t>F (varies)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Wind drops (ground cools fast, air stops rising)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7030A0"/>
                </a:solidFill>
              </a:rPr>
              <a:t>May see “shadowbands” on ground</a:t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332" y="1676399"/>
            <a:ext cx="3260613" cy="18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7902386" y="2263536"/>
            <a:ext cx="10545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24" name="Google Shape;324;p21"/>
          <p:cNvSpPr txBox="1"/>
          <p:nvPr/>
        </p:nvSpPr>
        <p:spPr>
          <a:xfrm>
            <a:off x="5884958" y="3657600"/>
            <a:ext cx="2883359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1998 eclipse, Venezuela/Aruba, c 1998 Voytech Rusin, Ronald E. Meyer; c 2010 Miloslav Druckmuller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787827" y="228600"/>
            <a:ext cx="7793770" cy="10017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Eclipse Special Effects</a:t>
            </a:r>
            <a:endParaRPr dirty="0"/>
          </a:p>
        </p:txBody>
      </p:sp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609600" y="1866900"/>
            <a:ext cx="4075112" cy="4343400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Diamond Ring – 1</a:t>
            </a:r>
            <a:r>
              <a:rPr lang="en-US" sz="2800" b="1" baseline="30000"/>
              <a:t>st</a:t>
            </a:r>
            <a:r>
              <a:rPr lang="en-US" sz="2800" b="1"/>
              <a:t>/last bit of sun appears</a:t>
            </a:r>
            <a:endParaRPr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Baily’s Beads – see bits of sun between moon’s mountains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8281" y="1752600"/>
            <a:ext cx="3267489" cy="212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8281" y="4038600"/>
            <a:ext cx="25654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body" idx="1"/>
          </p:nvPr>
        </p:nvSpPr>
        <p:spPr>
          <a:xfrm>
            <a:off x="619612" y="2869446"/>
            <a:ext cx="7609988" cy="37612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160338" y="200526"/>
            <a:ext cx="8791575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Planets visible during Eclipse</a:t>
            </a:r>
            <a:endParaRPr dirty="0"/>
          </a:p>
        </p:txBody>
      </p:sp>
      <p:sp>
        <p:nvSpPr>
          <p:cNvPr id="341" name="Google Shape;341;p23"/>
          <p:cNvSpPr txBox="1"/>
          <p:nvPr/>
        </p:nvSpPr>
        <p:spPr>
          <a:xfrm>
            <a:off x="990600" y="1403187"/>
            <a:ext cx="7200104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 in Pisces – no bright stars :-(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BUT, Venus, Jupiter, Saturn visible</a:t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3739017" y="4607014"/>
            <a:ext cx="304800" cy="304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5190776" y="5141267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Venus</a:t>
            </a:r>
            <a:endParaRPr/>
          </a:p>
        </p:txBody>
      </p:sp>
      <p:sp>
        <p:nvSpPr>
          <p:cNvPr id="344" name="Google Shape;344;p23"/>
          <p:cNvSpPr/>
          <p:nvPr/>
        </p:nvSpPr>
        <p:spPr>
          <a:xfrm>
            <a:off x="6360695" y="5791200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Saturn</a:t>
            </a: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916983" y="2869445"/>
            <a:ext cx="1281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990600" y="3283666"/>
            <a:ext cx="266700" cy="248045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5190776" y="5478909"/>
            <a:ext cx="314780" cy="320782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6504213" y="6252864"/>
            <a:ext cx="161932" cy="169413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3350538" y="3818505"/>
            <a:ext cx="12477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Eclipsed Sun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 rot="1533042">
            <a:off x="1509884" y="4113269"/>
            <a:ext cx="19992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30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 fist widths at arm’s length</a:t>
            </a:r>
            <a:endParaRPr/>
          </a:p>
        </p:txBody>
      </p:sp>
      <p:cxnSp>
        <p:nvCxnSpPr>
          <p:cNvPr id="351" name="Google Shape;351;p23"/>
          <p:cNvCxnSpPr/>
          <p:nvPr/>
        </p:nvCxnSpPr>
        <p:spPr>
          <a:xfrm>
            <a:off x="1479777" y="3531711"/>
            <a:ext cx="2094150" cy="1134806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" name="Google Shape;352;p23"/>
          <p:cNvCxnSpPr/>
          <p:nvPr/>
        </p:nvCxnSpPr>
        <p:spPr>
          <a:xfrm>
            <a:off x="4143862" y="4966941"/>
            <a:ext cx="760152" cy="535825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3" name="Google Shape;353;p23"/>
          <p:cNvSpPr txBox="1"/>
          <p:nvPr/>
        </p:nvSpPr>
        <p:spPr>
          <a:xfrm rot="2051300">
            <a:off x="3746417" y="5414799"/>
            <a:ext cx="16254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16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1.5 fists</a:t>
            </a:r>
            <a:endParaRPr/>
          </a:p>
        </p:txBody>
      </p:sp>
      <p:cxnSp>
        <p:nvCxnSpPr>
          <p:cNvPr id="354" name="Google Shape;354;p23"/>
          <p:cNvCxnSpPr/>
          <p:nvPr/>
        </p:nvCxnSpPr>
        <p:spPr>
          <a:xfrm>
            <a:off x="4490531" y="4317442"/>
            <a:ext cx="2175614" cy="142492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5" name="Google Shape;355;p23"/>
          <p:cNvSpPr txBox="1"/>
          <p:nvPr/>
        </p:nvSpPr>
        <p:spPr>
          <a:xfrm rot="2111210">
            <a:off x="6269630" y="4911814"/>
            <a:ext cx="11884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34 </a:t>
            </a:r>
            <a:r>
              <a:rPr lang="en-US" sz="1800" dirty="0" err="1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endParaRPr sz="1800" dirty="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3.5 fists</a:t>
            </a:r>
            <a:endParaRPr dirty="0"/>
          </a:p>
        </p:txBody>
      </p:sp>
      <p:sp>
        <p:nvSpPr>
          <p:cNvPr id="356" name="Google Shape;356;p23"/>
          <p:cNvSpPr txBox="1"/>
          <p:nvPr/>
        </p:nvSpPr>
        <p:spPr>
          <a:xfrm>
            <a:off x="204946" y="3740822"/>
            <a:ext cx="41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7" name="Google Shape;357;p23"/>
          <p:cNvSpPr txBox="1"/>
          <p:nvPr/>
        </p:nvSpPr>
        <p:spPr>
          <a:xfrm>
            <a:off x="3688934" y="4310270"/>
            <a:ext cx="4633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8" name="Google Shape;358;p23"/>
          <p:cNvSpPr txBox="1"/>
          <p:nvPr/>
        </p:nvSpPr>
        <p:spPr>
          <a:xfrm>
            <a:off x="5387212" y="3102079"/>
            <a:ext cx="24325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will probably see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857322" y="5566903"/>
            <a:ext cx="27751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Bloomington IN, 3:07pm, Apr 8,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altitude 54 deg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23"/>
          <p:cNvCxnSpPr/>
          <p:nvPr/>
        </p:nvCxnSpPr>
        <p:spPr>
          <a:xfrm>
            <a:off x="3739017" y="5029906"/>
            <a:ext cx="0" cy="1392372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1" y="5659967"/>
            <a:ext cx="1121833" cy="112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152400" y="281088"/>
            <a:ext cx="85329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Photographing</a:t>
            </a:r>
            <a:r>
              <a:rPr lang="en-US" dirty="0"/>
              <a:t> TOTAL Eclipse</a:t>
            </a:r>
            <a:endParaRPr dirty="0"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330200" y="1143000"/>
            <a:ext cx="7162801" cy="556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No filter during totality!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Corona extends 2+ solar radii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Practice</a:t>
            </a:r>
            <a:r>
              <a:rPr lang="en-US"/>
              <a:t> shooting crescent Moon (similar brightness to corona)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Vary exposure times for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Short: Details of prominences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Long: Extended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NO digital zoom – loses resolution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7030A0"/>
                </a:solidFill>
              </a:rPr>
              <a:t>Remember to watch – better than photos!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6933" y="990600"/>
            <a:ext cx="2743200" cy="119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6858000" y="228600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1994 eclipse, Dikpati 2016, J Sol Phys 291, 10,1007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6667" y="3222081"/>
            <a:ext cx="1625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7018867" y="4288881"/>
            <a:ext cx="198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Crescent Moon, Nirupam Sarker, commons.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wikimedia.org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Artistic Photos – Totality ONLY</a:t>
            </a:r>
            <a:endParaRPr dirty="0"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8013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If you want to be artistic with something in the foreground, PLAN IT IN WELL IN ADVANCE!</a:t>
            </a:r>
            <a:endParaRPr/>
          </a:p>
        </p:txBody>
      </p:sp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4" y="3140631"/>
            <a:ext cx="4070326" cy="22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/>
          <p:nvPr/>
        </p:nvSpPr>
        <p:spPr>
          <a:xfrm>
            <a:off x="457200" y="5537604"/>
            <a:ext cx="4122473" cy="7078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Svalbard, Norway, Mar 20, 2015, Jon Olav Nesvold, Stringer, Getty</a:t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3086102"/>
            <a:ext cx="3340100" cy="2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/>
          <p:nvPr/>
        </p:nvSpPr>
        <p:spPr>
          <a:xfrm>
            <a:off x="5592233" y="5512002"/>
            <a:ext cx="28956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Arlington VA, USA, June 10, 2021 partial eclipse, Bill Ingalls, NASA, solarsystem.nasa.gov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>
            <a:spLocks noGrp="1"/>
          </p:cNvSpPr>
          <p:nvPr>
            <p:ph type="title"/>
          </p:nvPr>
        </p:nvSpPr>
        <p:spPr>
          <a:xfrm>
            <a:off x="221488" y="14606"/>
            <a:ext cx="8922512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2017 Citizen Science – I: Continental America Telescopic Eclipse</a:t>
            </a:r>
            <a:endParaRPr dirty="0"/>
          </a:p>
        </p:txBody>
      </p:sp>
      <p:sp>
        <p:nvSpPr>
          <p:cNvPr id="390" name="Google Shape;390;p26"/>
          <p:cNvSpPr txBox="1">
            <a:spLocks noGrp="1"/>
          </p:cNvSpPr>
          <p:nvPr>
            <p:ph type="body" idx="1"/>
          </p:nvPr>
        </p:nvSpPr>
        <p:spPr>
          <a:xfrm>
            <a:off x="495300" y="2582641"/>
            <a:ext cx="8534400" cy="41590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61 sites, continuous 90 min. movie, FYI </a:t>
            </a:r>
            <a:r>
              <a:rPr lang="en-US" sz="24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10’ video</a:t>
            </a:r>
            <a:r>
              <a:rPr lang="en-US" sz="2400" dirty="0"/>
              <a:t>, see 5:10-5:30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Observe sun’s corona over time as never before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Specific telescope/camera requirements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Volunteer participation: weather observations, social media/website, observers, corporate sponsors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Local sites: City Park, Anna IL; </a:t>
            </a:r>
            <a:r>
              <a:rPr lang="en-US" sz="2400" dirty="0" err="1"/>
              <a:t>Paxtun</a:t>
            </a:r>
            <a:r>
              <a:rPr lang="en-US" sz="2400" dirty="0"/>
              <a:t> Park, Paducah KY; Trigg </a:t>
            </a:r>
            <a:r>
              <a:rPr lang="en-US" sz="2400" dirty="0" err="1"/>
              <a:t>Cty</a:t>
            </a:r>
            <a:r>
              <a:rPr lang="en-US" sz="2400" dirty="0"/>
              <a:t> Elem. School, Cadiz KY; Cedar Hill Baptist Church, Cedar Hill TN</a:t>
            </a:r>
            <a:endParaRPr dirty="0"/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548006"/>
            <a:ext cx="5105400" cy="20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488" y="548006"/>
            <a:ext cx="3759200" cy="1966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597408" y="1965522"/>
            <a:ext cx="29077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eo.nso.edu/citizencate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5350115" y="6144482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251703" cy="167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2017 Citizen Science – II: </a:t>
            </a:r>
            <a:r>
              <a:rPr lang="en-US" sz="4000" b="1" dirty="0" err="1"/>
              <a:t>MegaMovie</a:t>
            </a:r>
            <a:endParaRPr sz="4000" b="1" dirty="0"/>
          </a:p>
        </p:txBody>
      </p:sp>
      <p:pic>
        <p:nvPicPr>
          <p:cNvPr id="400" name="Google Shape;40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0"/>
            <a:ext cx="2895600" cy="277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7010400" y="1676400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MegaMovie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611124" y="1676400"/>
            <a:ext cx="5410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by U Cal-Berkeley + Google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https://eclipsemega.movie/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509587" y="2691244"/>
            <a:ext cx="7315200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images from &gt;1000 volunteers to make expanded, continuous view of eclipse as it crosses USA, FYI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2.5 v0.1 preview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video, see 1</a:t>
            </a:r>
            <a:r>
              <a:rPr lang="en-US" sz="18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minute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Longer,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v1.1 3.2’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 FYI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Gathered images from &gt;1000 volunteers to make expanded, continuous view of eclipse as it crosses USA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are public for all to analyze</a:t>
            </a:r>
            <a:endParaRPr dirty="0"/>
          </a:p>
        </p:txBody>
      </p:sp>
      <p:sp>
        <p:nvSpPr>
          <p:cNvPr id="404" name="Google Shape;40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1295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NASA-funded 2024 Citizen Science</a:t>
            </a:r>
            <a:endParaRPr dirty="0"/>
          </a:p>
        </p:txBody>
      </p:sp>
      <p:sp>
        <p:nvSpPr>
          <p:cNvPr id="410" name="Google Shape;410;p28"/>
          <p:cNvSpPr txBox="1">
            <a:spLocks noGrp="1"/>
          </p:cNvSpPr>
          <p:nvPr>
            <p:ph type="body" idx="1"/>
          </p:nvPr>
        </p:nvSpPr>
        <p:spPr>
          <a:xfrm>
            <a:off x="763587" y="1295400"/>
            <a:ext cx="7769225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CEB: Dynamics Eclipse Broadcast, 70 sites, identical telescopes, track plumes of material from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CATE 2024: Capturing Polarized Views of the Corona, 35 sites, identical telescopes, make 1 hour movie of corona, compare to 2017 and other eclipses</a:t>
            </a:r>
            <a:endParaRPr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Eclipse Megamovie 2024:  100 sites, identical telescopes, compare to 2017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FF0000"/>
                </a:solidFill>
              </a:rPr>
              <a:t>NOTE: Sun will be more “active” (more sunspots, prominences/explosions) in 2024 than in 2017, part of 11 year solar cycle</a:t>
            </a:r>
            <a:endParaRPr/>
          </a:p>
        </p:txBody>
      </p:sp>
      <p:pic>
        <p:nvPicPr>
          <p:cNvPr id="411" name="Google Shape;4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606" y="3298846"/>
            <a:ext cx="1514812" cy="150175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8"/>
          <p:cNvSpPr txBox="1"/>
          <p:nvPr/>
        </p:nvSpPr>
        <p:spPr>
          <a:xfrm>
            <a:off x="7444412" y="4267200"/>
            <a:ext cx="147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1997 eclipse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152400" y="647699"/>
            <a:ext cx="2819400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More Eclipse Citizen Science</a:t>
            </a:r>
            <a:endParaRPr dirty="0"/>
          </a:p>
        </p:txBody>
      </p:sp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457199" y="1371600"/>
            <a:ext cx="8228013" cy="4524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SunSketcher</a:t>
            </a:r>
            <a:r>
              <a:rPr lang="en-US" dirty="0"/>
              <a:t>: Western KY U app for cell phone photos (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NASA Eclipse Soundscapes: study wildlife response (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GLOBE: record eclipse clouds, temperature (</a:t>
            </a:r>
            <a:r>
              <a:rPr lang="en-US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NASA </a:t>
            </a:r>
            <a:r>
              <a:rPr lang="en-US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lang="en-US" dirty="0"/>
              <a:t> of citizen science sites</a:t>
            </a:r>
            <a:endParaRPr dirty="0"/>
          </a:p>
        </p:txBody>
      </p:sp>
      <p:sp>
        <p:nvSpPr>
          <p:cNvPr id="420" name="Google Shape;420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6048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7.2 Partial/Annular Eclipses</a:t>
            </a: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112643" y="3634845"/>
            <a:ext cx="8912087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1) *PLAN* : partial eclipses usually away from path of totality or annularity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2) Get to maximum percent eclipsed within reason AND GOOD WEATHER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sz="3600" b="1" dirty="0"/>
              <a:t>3) </a:t>
            </a:r>
            <a:r>
              <a:rPr lang="en-US" sz="3600" b="1" i="1" dirty="0">
                <a:solidFill>
                  <a:srgbClr val="C00000"/>
                </a:solidFill>
              </a:rPr>
              <a:t>Be PREPARED TO MOVE if cloudy!</a:t>
            </a:r>
            <a:endParaRPr sz="3600" dirty="0"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6178"/>
            <a:ext cx="91440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5486400" y="1600200"/>
            <a:ext cx="457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9A85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799" y="920220"/>
            <a:ext cx="2284413" cy="223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2881186" y="635791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/>
        </p:nvSpPr>
        <p:spPr>
          <a:xfrm>
            <a:off x="217129" y="1230923"/>
            <a:ext cx="4826352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reported: 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2400" b="1" i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 Icelandic saga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theory: </a:t>
            </a:r>
            <a:r>
              <a:rPr lang="en-US" sz="24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mechanism similar to stars twinkling</a:t>
            </a:r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36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Shadow Bands</a:t>
            </a:r>
            <a:endParaRPr dirty="0"/>
          </a:p>
        </p:txBody>
      </p:sp>
      <p:pic>
        <p:nvPicPr>
          <p:cNvPr id="427" name="Google Shape;42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27179" y="1624905"/>
            <a:ext cx="2058034" cy="188029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457200" y="6024265"/>
            <a:ext cx="3683794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0.9’ </a:t>
            </a:r>
            <a:r>
              <a:rPr lang="en-US" sz="18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</a:t>
            </a: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18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shadowbands</a:t>
            </a: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Nov 12, 2012, northern Australia</a:t>
            </a:r>
            <a:endParaRPr dirty="0"/>
          </a:p>
        </p:txBody>
      </p:sp>
      <p:sp>
        <p:nvSpPr>
          <p:cNvPr id="429" name="Google Shape;429;p30"/>
          <p:cNvSpPr txBox="1"/>
          <p:nvPr/>
        </p:nvSpPr>
        <p:spPr>
          <a:xfrm>
            <a:off x="4267200" y="5967114"/>
            <a:ext cx="4647406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Another FYI 1’ </a:t>
            </a:r>
            <a:r>
              <a:rPr lang="en-US" sz="18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Vicuña, Chile, July 9, 2019, see at 25-30 second mark</a:t>
            </a:r>
            <a:endParaRPr sz="18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4953000" y="1562100"/>
            <a:ext cx="1691112" cy="13233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Franz </a:t>
            </a:r>
            <a:r>
              <a:rPr lang="en-US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Kerschenbaum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 Vienna, Mar 29, 2006 eclipse, Egypt</a:t>
            </a:r>
            <a:endParaRPr dirty="0"/>
          </a:p>
        </p:txBody>
      </p:sp>
      <p:pic>
        <p:nvPicPr>
          <p:cNvPr id="431" name="Google Shape;43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6835" y="3587220"/>
            <a:ext cx="1914427" cy="1431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6413925" y="5237932"/>
            <a:ext cx="2271288" cy="584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americaneclipse.com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3149" y="3043886"/>
            <a:ext cx="4219274" cy="22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0"/>
          <p:cNvSpPr txBox="1"/>
          <p:nvPr/>
        </p:nvSpPr>
        <p:spPr>
          <a:xfrm>
            <a:off x="225596" y="2879072"/>
            <a:ext cx="1752600" cy="25853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 when a thin enough sliver of sun is narrower than turbulent air cells in upper atmosphere (Lecture 1)</a:t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2398580" y="5319500"/>
            <a:ext cx="3825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 eclipse, Channel Islands, greatdreams.com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92" y="1066800"/>
            <a:ext cx="8617382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380999" y="83625"/>
            <a:ext cx="8562975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Finally:  Post-Eclipse TRAFFIC!!!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body" idx="1"/>
          </p:nvPr>
        </p:nvSpPr>
        <p:spPr>
          <a:xfrm>
            <a:off x="1201905" y="1000257"/>
            <a:ext cx="5811055" cy="55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2017 – giant traffic jams!</a:t>
            </a:r>
            <a:endParaRPr/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4131" y="3507167"/>
            <a:ext cx="2673308" cy="15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/>
        </p:nvSpPr>
        <p:spPr>
          <a:xfrm>
            <a:off x="3886200" y="3511632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Wyoming</a:t>
            </a:r>
            <a:endParaRPr/>
          </a:p>
        </p:txBody>
      </p:sp>
      <p:cxnSp>
        <p:nvCxnSpPr>
          <p:cNvPr id="446" name="Google Shape;446;p31"/>
          <p:cNvCxnSpPr/>
          <p:nvPr/>
        </p:nvCxnSpPr>
        <p:spPr>
          <a:xfrm rot="10800000">
            <a:off x="3886200" y="3086568"/>
            <a:ext cx="152400" cy="30614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31"/>
          <p:cNvSpPr txBox="1"/>
          <p:nvPr/>
        </p:nvSpPr>
        <p:spPr>
          <a:xfrm>
            <a:off x="3965800" y="5884705"/>
            <a:ext cx="2667000" cy="6462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Video: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KGW TV-Portland OR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999" y="2706912"/>
            <a:ext cx="2494746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1"/>
          <p:cNvCxnSpPr/>
          <p:nvPr/>
        </p:nvCxnSpPr>
        <p:spPr>
          <a:xfrm rot="10800000">
            <a:off x="956010" y="1886855"/>
            <a:ext cx="491790" cy="82005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31"/>
          <p:cNvSpPr txBox="1"/>
          <p:nvPr/>
        </p:nvSpPr>
        <p:spPr>
          <a:xfrm>
            <a:off x="1629757" y="3507167"/>
            <a:ext cx="14922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Oregon</a:t>
            </a:r>
            <a:endParaRPr/>
          </a:p>
        </p:txBody>
      </p:sp>
      <p:sp>
        <p:nvSpPr>
          <p:cNvPr id="451" name="Google Shape;451;p31"/>
          <p:cNvSpPr txBox="1"/>
          <p:nvPr/>
        </p:nvSpPr>
        <p:spPr>
          <a:xfrm>
            <a:off x="228598" y="5865167"/>
            <a:ext cx="3657601" cy="646331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It’s the </a:t>
            </a:r>
            <a:r>
              <a:rPr lang="en-US" sz="1800" b="1" i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Apoc</a:t>
            </a: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-eclipse!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Try to spend the night nearby…</a:t>
            </a:r>
            <a:endParaRPr dirty="0"/>
          </a:p>
        </p:txBody>
      </p:sp>
      <p:pic>
        <p:nvPicPr>
          <p:cNvPr id="452" name="Google Shape;45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9479" y="1619715"/>
            <a:ext cx="2720281" cy="137140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1"/>
          <p:cNvSpPr txBox="1"/>
          <p:nvPr/>
        </p:nvSpPr>
        <p:spPr>
          <a:xfrm>
            <a:off x="5699479" y="1667626"/>
            <a:ext cx="272028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WLKY-TV, 15 mi W of Elizabethtown &gt;8 hrs post-eclipse</a:t>
            </a:r>
            <a:endParaRPr/>
          </a:p>
        </p:txBody>
      </p:sp>
      <p:cxnSp>
        <p:nvCxnSpPr>
          <p:cNvPr id="454" name="Google Shape;454;p31"/>
          <p:cNvCxnSpPr/>
          <p:nvPr/>
        </p:nvCxnSpPr>
        <p:spPr>
          <a:xfrm>
            <a:off x="7007319" y="3147172"/>
            <a:ext cx="52300" cy="59082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D3F21-7876-D94C-B836-A14C9F2EC8E7}"/>
              </a:ext>
            </a:extLst>
          </p:cNvPr>
          <p:cNvSpPr txBox="1"/>
          <p:nvPr/>
        </p:nvSpPr>
        <p:spPr>
          <a:xfrm>
            <a:off x="6712400" y="5865167"/>
            <a:ext cx="2231573" cy="830997"/>
          </a:xfrm>
          <a:prstGeom prst="rect">
            <a:avLst/>
          </a:prstGeom>
          <a:solidFill>
            <a:srgbClr val="E4C9F2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1.5’ time lapse </a:t>
            </a:r>
            <a:r>
              <a:rPr lang="en-US" sz="1600" b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dirty="0"/>
              <a:t> of US eclipse traffic jams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974887" y="352786"/>
            <a:ext cx="7761300" cy="8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IN-KY Ohio River Bridges</a:t>
            </a:r>
            <a:endParaRPr dirty="0"/>
          </a:p>
        </p:txBody>
      </p:sp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07" y="1219200"/>
            <a:ext cx="8901340" cy="53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974869" y="5638800"/>
            <a:ext cx="30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2018806" y="6113702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2323652" y="5618786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3079322" y="5652037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4577739" y="520784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 rot="-5400000">
            <a:off x="5488587" y="4417413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5719420" y="4404164"/>
            <a:ext cx="4251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 rot="-4093734">
            <a:off x="6040507" y="4143434"/>
            <a:ext cx="3771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6711339" y="2699919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7938257" y="268452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2" name="Google Shape;472;p32"/>
          <p:cNvSpPr/>
          <p:nvPr/>
        </p:nvSpPr>
        <p:spPr>
          <a:xfrm rot="-2452896">
            <a:off x="8243149" y="1388146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cxnSp>
        <p:nvCxnSpPr>
          <p:cNvPr id="473" name="Google Shape;473;p32"/>
          <p:cNvCxnSpPr/>
          <p:nvPr/>
        </p:nvCxnSpPr>
        <p:spPr>
          <a:xfrm rot="10800000" flipH="1">
            <a:off x="381000" y="1219200"/>
            <a:ext cx="8534400" cy="5356167"/>
          </a:xfrm>
          <a:prstGeom prst="straightConnector1">
            <a:avLst/>
          </a:prstGeom>
          <a:solidFill>
            <a:srgbClr val="00B8FF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32"/>
          <p:cNvCxnSpPr>
            <a:stCxn id="461" idx="1"/>
          </p:cNvCxnSpPr>
          <p:nvPr/>
        </p:nvCxnSpPr>
        <p:spPr>
          <a:xfrm rot="10800000" flipH="1">
            <a:off x="219107" y="1344709"/>
            <a:ext cx="3972000" cy="2569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5" name="Google Shape;475;p32"/>
          <p:cNvSpPr txBox="1"/>
          <p:nvPr/>
        </p:nvSpPr>
        <p:spPr>
          <a:xfrm rot="-1986705">
            <a:off x="1824641" y="4158234"/>
            <a:ext cx="32167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OF TOTALITY</a:t>
            </a:r>
            <a:endParaRPr/>
          </a:p>
        </p:txBody>
      </p:sp>
      <p:sp>
        <p:nvSpPr>
          <p:cNvPr id="476" name="Google Shape;476;p32"/>
          <p:cNvSpPr txBox="1"/>
          <p:nvPr/>
        </p:nvSpPr>
        <p:spPr>
          <a:xfrm rot="-1931476">
            <a:off x="186155" y="2608929"/>
            <a:ext cx="44491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CENTERLINE OF TOTALITY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5559388" y="3803301"/>
            <a:ext cx="83947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I-65</a:t>
            </a: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902688" y="5013805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I-69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3891534" y="1287524"/>
            <a:ext cx="5014654" cy="146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u="sng" dirty="0">
                <a:solidFill>
                  <a:srgbClr val="0070C0"/>
                </a:solidFill>
              </a:rPr>
              <a:t>12</a:t>
            </a:r>
            <a:r>
              <a:rPr lang="en-US" b="1" dirty="0">
                <a:solidFill>
                  <a:srgbClr val="0070C0"/>
                </a:solidFill>
              </a:rPr>
              <a:t> Road Bridges IN-KY, Evansville – suburban Cincinnati</a:t>
            </a:r>
            <a:endParaRPr b="1" dirty="0">
              <a:solidFill>
                <a:srgbClr val="0070C0"/>
              </a:solidFill>
            </a:endParaRPr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 b="1" dirty="0"/>
          </a:p>
        </p:txBody>
      </p:sp>
      <p:sp>
        <p:nvSpPr>
          <p:cNvPr id="480" name="Google Shape;480;p32"/>
          <p:cNvSpPr/>
          <p:nvPr/>
        </p:nvSpPr>
        <p:spPr>
          <a:xfrm>
            <a:off x="8095746" y="1889343"/>
            <a:ext cx="86914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I-275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4811472" y="4456153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I-64</a:t>
            </a:r>
            <a:endParaRPr/>
          </a:p>
        </p:txBody>
      </p:sp>
      <p:sp>
        <p:nvSpPr>
          <p:cNvPr id="482" name="Google Shape;482;p32"/>
          <p:cNvSpPr txBox="1"/>
          <p:nvPr/>
        </p:nvSpPr>
        <p:spPr>
          <a:xfrm>
            <a:off x="6888914" y="4686985"/>
            <a:ext cx="2162821" cy="17542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Set up ferries?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Make bridges 1-way?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Evening arties in New Albany or Jeffersonville?</a:t>
            </a:r>
            <a:endParaRPr dirty="0"/>
          </a:p>
        </p:txBody>
      </p:sp>
      <p:sp>
        <p:nvSpPr>
          <p:cNvPr id="483" name="Google Shape;483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86883-A1E6-9147-B81A-00601D188145}"/>
              </a:ext>
            </a:extLst>
          </p:cNvPr>
          <p:cNvSpPr txBox="1"/>
          <p:nvPr/>
        </p:nvSpPr>
        <p:spPr>
          <a:xfrm>
            <a:off x="7387530" y="2667935"/>
            <a:ext cx="791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Vevay</a:t>
            </a:r>
            <a:r>
              <a:rPr lang="en-US" sz="1100" dirty="0"/>
              <a:t>-Warsaw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>
            <a:spLocks noGrp="1"/>
          </p:cNvSpPr>
          <p:nvPr>
            <p:ph type="title"/>
          </p:nvPr>
        </p:nvSpPr>
        <p:spPr>
          <a:xfrm>
            <a:off x="0" y="33867"/>
            <a:ext cx="9144000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89" name="Google Shape;489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Watching: All in the </a:t>
            </a:r>
            <a:r>
              <a:rPr lang="en-US" sz="2400" b="1" u="sng" dirty="0"/>
              <a:t>PLANNING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Eclipse glasses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Pinhole projectors, make artistic crescent pictures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Check weather often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Be mobile -- ready to change location for clouds</a:t>
            </a:r>
            <a:endParaRPr sz="2400" b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Photography: All in the </a:t>
            </a:r>
            <a:r>
              <a:rPr lang="en-US" sz="2400" b="1" u="sng" dirty="0"/>
              <a:t>PLANNING + PRACTICE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Use a solar filter except during totality!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Cell phone with filter/eclipse glasses can work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SLR camera, telephoto: more $, better pictures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Video reactions of people, animals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Citizen Science Projects:  </a:t>
            </a:r>
            <a:r>
              <a:rPr lang="en-US" sz="2400" b="1" i="1" dirty="0">
                <a:solidFill>
                  <a:schemeClr val="dk1"/>
                </a:solidFill>
              </a:rPr>
              <a:t>get the app or join in!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Classes: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296129"/>
                </a:solidFill>
              </a:rPr>
              <a:t>crescent pictures, citizen science activities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>
                <a:solidFill>
                  <a:schemeClr val="dk1"/>
                </a:solidFill>
              </a:rPr>
              <a:t>Be prepared for </a:t>
            </a:r>
            <a:r>
              <a:rPr lang="en-US" sz="2400" b="1" u="sng" dirty="0">
                <a:solidFill>
                  <a:srgbClr val="7030A0"/>
                </a:solidFill>
              </a:rPr>
              <a:t>TRAFFIC!</a:t>
            </a:r>
            <a:endParaRPr dirty="0"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 dirty="0"/>
          </a:p>
        </p:txBody>
      </p:sp>
      <p:sp>
        <p:nvSpPr>
          <p:cNvPr id="490" name="Google Shape;490;p33"/>
          <p:cNvSpPr txBox="1"/>
          <p:nvPr/>
        </p:nvSpPr>
        <p:spPr>
          <a:xfrm>
            <a:off x="0" y="33867"/>
            <a:ext cx="25651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</a:t>
            </a:r>
            <a:r>
              <a:rPr lang="en-US" b="1" dirty="0"/>
              <a:t>Cloud</a:t>
            </a:r>
            <a:r>
              <a:rPr lang="en-US" dirty="0"/>
              <a:t> Probability</a:t>
            </a:r>
            <a:endParaRPr dirty="0"/>
          </a:p>
        </p:txBody>
      </p:sp>
      <p:pic>
        <p:nvPicPr>
          <p:cNvPr id="124" name="Google Shape;12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613" y="1562100"/>
            <a:ext cx="82296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4249491" y="251460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55613" y="5895560"/>
            <a:ext cx="4114800" cy="9232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accuweather.com</a:t>
            </a:r>
            <a:r>
              <a:rPr lang="en-US" sz="1800" b="1" dirty="0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 for Louisville on 3 Oct for Oct 14, 2023 : </a:t>
            </a:r>
            <a:r>
              <a:rPr lang="en-US" sz="1800" b="1" i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C00000"/>
                </a:solidFill>
              </a:rPr>
              <a:t>Weather on Oct 14, 2023: </a:t>
            </a:r>
            <a:r>
              <a:rPr lang="en-US" sz="1800" b="1" i="1" u="sng" dirty="0">
                <a:solidFill>
                  <a:schemeClr val="tx1"/>
                </a:solidFill>
              </a:rPr>
              <a:t>CLOUDY!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4724400" y="6019799"/>
            <a:ext cx="3352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weather often – fairly accurate 2-4 days in advance 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B5885-64BF-D84B-B965-80743CF03F72}"/>
              </a:ext>
            </a:extLst>
          </p:cNvPr>
          <p:cNvSpPr txBox="1"/>
          <p:nvPr/>
        </p:nvSpPr>
        <p:spPr>
          <a:xfrm>
            <a:off x="5711687" y="3048000"/>
            <a:ext cx="217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Approximately 20 years of cloud statistics for Oct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to bring for comfort</a:t>
            </a: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457199" y="1210840"/>
            <a:ext cx="8228013" cy="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Get into place EARLY – there may be crowds in popular places!</a:t>
            </a:r>
            <a:endParaRPr dirty="0"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5782" y="2881745"/>
            <a:ext cx="3228841" cy="246072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513377" y="5342467"/>
            <a:ext cx="363062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 annular eclipse,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Argoselo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Portugal (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sci.esa.int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137" name="Google Shape;137;p5"/>
          <p:cNvSpPr txBox="1"/>
          <p:nvPr/>
        </p:nvSpPr>
        <p:spPr>
          <a:xfrm>
            <a:off x="0" y="2154271"/>
            <a:ext cx="5541818" cy="44934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PRACTICALITIES: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You’ll be </a:t>
            </a:r>
            <a:r>
              <a:rPr lang="en-US" sz="2000" b="1" i="1" u="sng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sitting/standing</a:t>
            </a:r>
            <a:r>
              <a:rPr lang="en-US" sz="2000" b="1" i="1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much of the time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possibly in an open place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Chairs, blankets, </a:t>
            </a:r>
            <a:r>
              <a:rPr lang="en-US" sz="20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hats, sunglasses, sunscreen or coats 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needed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EXTRA Food, </a:t>
            </a:r>
            <a:r>
              <a:rPr lang="en-US" sz="2000" b="1" dirty="0">
                <a:solidFill>
                  <a:srgbClr val="0070C0"/>
                </a:solidFill>
              </a:rPr>
              <a:t>WATER</a:t>
            </a:r>
            <a:r>
              <a:rPr lang="en-US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 dirty="0">
                <a:solidFill>
                  <a:srgbClr val="0070C0"/>
                </a:solidFill>
                <a:sym typeface="Arial"/>
              </a:rPr>
              <a:t>games/books</a:t>
            </a:r>
            <a:endParaRPr dirty="0">
              <a:solidFill>
                <a:srgbClr val="0070C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-"/>
            </a:pPr>
            <a:r>
              <a:rPr lang="en-US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Pick a place with bathroom access…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-"/>
            </a:pPr>
            <a:r>
              <a:rPr lang="en-US" sz="2400" b="1" dirty="0">
                <a:solidFill>
                  <a:srgbClr val="C00000"/>
                </a:solidFill>
              </a:rPr>
              <a:t>1</a:t>
            </a:r>
            <a:r>
              <a:rPr lang="en-US" sz="2400" b="1" baseline="30000" dirty="0">
                <a:solidFill>
                  <a:srgbClr val="C00000"/>
                </a:solidFill>
              </a:rPr>
              <a:t>st</a:t>
            </a:r>
            <a:r>
              <a:rPr lang="en-US" sz="2400" b="1" dirty="0">
                <a:solidFill>
                  <a:srgbClr val="C00000"/>
                </a:solidFill>
              </a:rPr>
              <a:t> aid kit, paper maps, satellite GPS, spare tire, </a:t>
            </a:r>
            <a:r>
              <a:rPr lang="en-US" sz="2800" b="1" u="sng" dirty="0">
                <a:solidFill>
                  <a:srgbClr val="7030A0"/>
                </a:solidFill>
              </a:rPr>
              <a:t>toilet paper</a:t>
            </a:r>
            <a:r>
              <a:rPr lang="en-US" sz="2400" b="1" dirty="0">
                <a:solidFill>
                  <a:srgbClr val="C00000"/>
                </a:solidFill>
              </a:rPr>
              <a:t>…</a:t>
            </a:r>
            <a:endParaRPr sz="20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091" y="4862945"/>
            <a:ext cx="588048" cy="8956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153D2-3F0D-6844-9D51-4924B6D175AC}"/>
              </a:ext>
            </a:extLst>
          </p:cNvPr>
          <p:cNvSpPr txBox="1"/>
          <p:nvPr/>
        </p:nvSpPr>
        <p:spPr>
          <a:xfrm>
            <a:off x="5541818" y="6062993"/>
            <a:ext cx="3143394" cy="584775"/>
          </a:xfrm>
          <a:prstGeom prst="rect">
            <a:avLst/>
          </a:prstGeom>
          <a:solidFill>
            <a:srgbClr val="FFA936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Assume cell phone networks overloaded, plan to do without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A9908-2567-834A-92A1-38C668E4E06C}"/>
              </a:ext>
            </a:extLst>
          </p:cNvPr>
          <p:cNvSpPr txBox="1"/>
          <p:nvPr/>
        </p:nvSpPr>
        <p:spPr>
          <a:xfrm>
            <a:off x="5846618" y="1842655"/>
            <a:ext cx="256309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Download “TOTALITY” App – FREE!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0" y="128588"/>
            <a:ext cx="9144000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Rule #1: Don’t Look at the Sun!</a:t>
            </a:r>
            <a:endParaRPr dirty="0"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2362199" cy="228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i="1"/>
              <a:t>You’ll damage your eyes!</a:t>
            </a:r>
            <a:endParaRPr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1828800"/>
            <a:ext cx="4875213" cy="488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157186" y="1098642"/>
            <a:ext cx="5875867" cy="55626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 dirty="0"/>
              <a:t>Should cost only a few $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 dirty="0"/>
              <a:t>From </a:t>
            </a:r>
            <a:r>
              <a:rPr lang="en-US" sz="3200" b="1" i="1" u="sng" dirty="0">
                <a:solidFill>
                  <a:srgbClr val="296129"/>
                </a:solidFill>
              </a:rPr>
              <a:t>reputable source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 dirty="0"/>
              <a:t>Check American Astronomical Society: </a:t>
            </a:r>
            <a:r>
              <a:rPr lang="en-US" sz="3200" b="1" i="1" dirty="0" err="1">
                <a:solidFill>
                  <a:srgbClr val="C00000"/>
                </a:solidFill>
              </a:rPr>
              <a:t>aas.org</a:t>
            </a:r>
            <a:r>
              <a:rPr lang="en-US" sz="3200" b="1" i="1" dirty="0">
                <a:solidFill>
                  <a:srgbClr val="C00000"/>
                </a:solidFill>
              </a:rPr>
              <a:t> </a:t>
            </a:r>
            <a:r>
              <a:rPr lang="en-US" sz="3200" b="1" i="1" dirty="0"/>
              <a:t>– click on “solar eclipse” 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 dirty="0"/>
              <a:t>has list of vendors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 dirty="0" err="1">
                <a:solidFill>
                  <a:srgbClr val="C00000"/>
                </a:solidFill>
              </a:rPr>
              <a:t>www.astroleague.org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 dirty="0"/>
              <a:t>has online store</a:t>
            </a:r>
            <a:endParaRPr dirty="0"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 dirty="0"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533" y="1121833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457988" y="344338"/>
            <a:ext cx="8228100" cy="709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 Bring – Eclipse Glasses</a:t>
            </a:r>
            <a:endParaRPr dirty="0"/>
          </a:p>
        </p:txBody>
      </p:sp>
      <p:sp>
        <p:nvSpPr>
          <p:cNvPr id="155" name="Google Shape;155;p7"/>
          <p:cNvSpPr txBox="1"/>
          <p:nvPr/>
        </p:nvSpPr>
        <p:spPr>
          <a:xfrm>
            <a:off x="5897217" y="2781139"/>
            <a:ext cx="3246783" cy="9232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www.physics.louisville.edu</a:t>
            </a:r>
            <a:r>
              <a:rPr lang="en-US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b="1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Click on “Eclipse 2024”</a:t>
            </a:r>
            <a:endParaRPr dirty="0"/>
          </a:p>
        </p:txBody>
      </p:sp>
      <p:sp>
        <p:nvSpPr>
          <p:cNvPr id="156" name="Google Shape;156;p7"/>
          <p:cNvSpPr txBox="1"/>
          <p:nvPr/>
        </p:nvSpPr>
        <p:spPr>
          <a:xfrm>
            <a:off x="6144040" y="5180183"/>
            <a:ext cx="2728107" cy="1323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sym typeface="Arial"/>
              </a:rPr>
              <a:t>Enjoy the eclipse with your </a:t>
            </a:r>
            <a:r>
              <a:rPr lang="en-US" sz="3200" b="1" dirty="0">
                <a:solidFill>
                  <a:srgbClr val="C00000"/>
                </a:solidFill>
                <a:sym typeface="Arial"/>
              </a:rPr>
              <a:t>eyes </a:t>
            </a:r>
            <a:r>
              <a:rPr lang="en-US" sz="2400" b="1" dirty="0">
                <a:solidFill>
                  <a:srgbClr val="C00000"/>
                </a:solidFill>
                <a:sym typeface="Arial"/>
              </a:rPr>
              <a:t>first!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550C0-9351-6446-8C12-3BFBC36CFF43}"/>
              </a:ext>
            </a:extLst>
          </p:cNvPr>
          <p:cNvSpPr txBox="1"/>
          <p:nvPr/>
        </p:nvSpPr>
        <p:spPr>
          <a:xfrm>
            <a:off x="5698436" y="4068417"/>
            <a:ext cx="3284698" cy="954107"/>
          </a:xfrm>
          <a:prstGeom prst="rect">
            <a:avLst/>
          </a:prstGeom>
          <a:solidFill>
            <a:srgbClr val="E1C1D4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Q. Do 2017 eclipse glasses work in 2024?  </a:t>
            </a:r>
          </a:p>
          <a:p>
            <a:r>
              <a:rPr lang="en-US" i="1" dirty="0"/>
              <a:t>A. </a:t>
            </a:r>
            <a:r>
              <a:rPr lang="en-US" b="1" i="1" dirty="0">
                <a:solidFill>
                  <a:srgbClr val="4610A0"/>
                </a:solidFill>
              </a:rPr>
              <a:t>Possibly</a:t>
            </a:r>
            <a:r>
              <a:rPr lang="en-US" i="1" dirty="0"/>
              <a:t> – but </a:t>
            </a:r>
            <a:r>
              <a:rPr lang="en-US" b="1" i="1" u="sng" dirty="0"/>
              <a:t>why risk eye damage</a:t>
            </a:r>
            <a:r>
              <a:rPr lang="en-US" i="1" dirty="0"/>
              <a:t> in case of a pinhole for $2-3?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62882-0BC3-B844-819E-921E3EFF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029" y="5338701"/>
            <a:ext cx="1003024" cy="1003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0" y="1133517"/>
            <a:ext cx="4267200" cy="5573487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 dirty="0"/>
              <a:t>Hole: Cardboard or foil – </a:t>
            </a:r>
            <a:r>
              <a:rPr lang="en-US" sz="2000" i="1" dirty="0">
                <a:solidFill>
                  <a:srgbClr val="C00000"/>
                </a:solidFill>
              </a:rPr>
              <a:t>want </a:t>
            </a:r>
            <a:r>
              <a:rPr lang="en-US" sz="2000" i="1" u="sng" dirty="0">
                <a:solidFill>
                  <a:srgbClr val="C00000"/>
                </a:solidFill>
              </a:rPr>
              <a:t>sharp edges</a:t>
            </a:r>
            <a:r>
              <a:rPr lang="en-US" sz="2000" i="1" dirty="0">
                <a:solidFill>
                  <a:srgbClr val="C00000"/>
                </a:solidFill>
              </a:rPr>
              <a:t>!</a:t>
            </a:r>
            <a:endParaRPr sz="1600" dirty="0">
              <a:solidFill>
                <a:srgbClr val="C00000"/>
              </a:solidFill>
            </a:endParaRPr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 dirty="0"/>
              <a:t>Screen: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 dirty="0"/>
              <a:t>White paper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 dirty="0"/>
              <a:t>Cardboard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 u="sng" dirty="0">
                <a:solidFill>
                  <a:srgbClr val="0070C0"/>
                </a:solidFill>
              </a:rPr>
              <a:t>Test in advance</a:t>
            </a:r>
            <a:r>
              <a:rPr lang="en-US" sz="3600" b="1" i="1" dirty="0">
                <a:solidFill>
                  <a:srgbClr val="C00000"/>
                </a:solidFill>
              </a:rPr>
              <a:t>, bring backup paper or foil!</a:t>
            </a:r>
            <a:endParaRPr dirty="0"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 dirty="0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066" y="951022"/>
            <a:ext cx="3118423" cy="165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03661" cy="951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Observing: Pinhole Projector</a:t>
            </a:r>
            <a:endParaRPr dirty="0"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528" y="2784619"/>
            <a:ext cx="4538133" cy="302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4436533" y="990322"/>
            <a:ext cx="1219200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4360333" y="4066497"/>
            <a:ext cx="12954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fancier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4267200" y="5383565"/>
            <a:ext cx="4876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 first: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sharp but dim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fuzzy image BUT try putting reading glasses over hole to focus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0" y="-66719"/>
            <a:ext cx="32983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8228012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Observing: Solar Scope</a:t>
            </a:r>
            <a:endParaRPr dirty="0"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722208" y="1312416"/>
            <a:ext cx="4724400" cy="2126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Commercial, can cost $100-200 or more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Advantage: many people can look at it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1202267"/>
            <a:ext cx="3156480" cy="3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567" y="4191000"/>
            <a:ext cx="2255774" cy="243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7059613" y="3653135"/>
            <a:ext cx="1676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sunspotter</a:t>
            </a:r>
            <a:endParaRPr sz="20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82" y="4208016"/>
            <a:ext cx="2474849" cy="244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/>
        </p:nvSpPr>
        <p:spPr>
          <a:xfrm>
            <a:off x="2036483" y="3591580"/>
            <a:ext cx="22098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Astromedia</a:t>
            </a: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2324</Words>
  <Application>Microsoft Macintosh PowerPoint</Application>
  <PresentationFormat>On-screen Show (4:3)</PresentationFormat>
  <Paragraphs>347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Wingdings</vt:lpstr>
      <vt:lpstr>Tahoma</vt:lpstr>
      <vt:lpstr>Office Theme</vt:lpstr>
      <vt:lpstr>Lec 7: How to Observe an Eclipse</vt:lpstr>
      <vt:lpstr>       7.1 Lunar Eclipses</vt:lpstr>
      <vt:lpstr>7.2 Partial/Annular Eclipses</vt:lpstr>
      <vt:lpstr>Check Cloud Probability</vt:lpstr>
      <vt:lpstr>What to bring for comfort</vt:lpstr>
      <vt:lpstr>Rule #1: Don’t Look at the Sun!</vt:lpstr>
      <vt:lpstr>To Bring – Eclipse Glasses</vt:lpstr>
      <vt:lpstr>Observing: Pinhole Projector</vt:lpstr>
      <vt:lpstr>Observing: Solar Scope</vt:lpstr>
      <vt:lpstr>Fun Pictures: Things with Holes</vt:lpstr>
      <vt:lpstr>Binoculars &amp; Telescopes</vt:lpstr>
      <vt:lpstr>Solar Filters</vt:lpstr>
      <vt:lpstr>Glass Filters for Scopes</vt:lpstr>
      <vt:lpstr>H-alpha Filters</vt:lpstr>
      <vt:lpstr>     Simple Photography</vt:lpstr>
      <vt:lpstr>     Advanced Photography</vt:lpstr>
      <vt:lpstr>Photography During Eclipse</vt:lpstr>
      <vt:lpstr>Videorecording an Eclipse</vt:lpstr>
      <vt:lpstr>7.3 Observing a TOTAL Eclipse</vt:lpstr>
      <vt:lpstr>2024 Eclipse in IN/KY: about 3pm EDT</vt:lpstr>
      <vt:lpstr>Differences from Partial/Annular Eclipse</vt:lpstr>
      <vt:lpstr>Eclipse Special Effects</vt:lpstr>
      <vt:lpstr>Planets visible during Eclipse</vt:lpstr>
      <vt:lpstr>Photographing TOTAL Eclipse</vt:lpstr>
      <vt:lpstr>Artistic Photos – Totality ONLY</vt:lpstr>
      <vt:lpstr>2017 Citizen Science – I: Continental America Telescopic Eclipse</vt:lpstr>
      <vt:lpstr>2017 Citizen Science – II: MegaMovie</vt:lpstr>
      <vt:lpstr>NASA-funded 2024 Citizen Science</vt:lpstr>
      <vt:lpstr>More Eclipse Citizen Science</vt:lpstr>
      <vt:lpstr>Shadow Bands</vt:lpstr>
      <vt:lpstr>Finally:  Post-Eclipse TRAFFIC!!!</vt:lpstr>
      <vt:lpstr>IN-KY Ohio River Bridges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7: How to Observe an Eclipse</dc:title>
  <dc:creator>Microsoft Office User</dc:creator>
  <cp:lastModifiedBy>Microsoft Office User</cp:lastModifiedBy>
  <cp:revision>86</cp:revision>
  <dcterms:created xsi:type="dcterms:W3CDTF">2020-01-14T17:50:28Z</dcterms:created>
  <dcterms:modified xsi:type="dcterms:W3CDTF">2024-02-09T22:51:35Z</dcterms:modified>
</cp:coreProperties>
</file>